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57" r:id="rId4"/>
    <p:sldId id="258" r:id="rId5"/>
    <p:sldId id="259" r:id="rId6"/>
    <p:sldId id="288" r:id="rId7"/>
    <p:sldId id="260" r:id="rId8"/>
    <p:sldId id="261" r:id="rId9"/>
    <p:sldId id="289" r:id="rId10"/>
    <p:sldId id="262" r:id="rId11"/>
    <p:sldId id="263" r:id="rId12"/>
    <p:sldId id="264" r:id="rId13"/>
    <p:sldId id="265" r:id="rId14"/>
    <p:sldId id="286" r:id="rId15"/>
    <p:sldId id="266" r:id="rId16"/>
    <p:sldId id="267" r:id="rId17"/>
    <p:sldId id="268" r:id="rId18"/>
    <p:sldId id="269" r:id="rId19"/>
    <p:sldId id="270" r:id="rId20"/>
    <p:sldId id="274" r:id="rId21"/>
    <p:sldId id="271" r:id="rId22"/>
    <p:sldId id="272" r:id="rId23"/>
    <p:sldId id="273" r:id="rId24"/>
    <p:sldId id="279" r:id="rId25"/>
    <p:sldId id="275" r:id="rId26"/>
    <p:sldId id="276" r:id="rId27"/>
    <p:sldId id="280" r:id="rId28"/>
    <p:sldId id="277" r:id="rId29"/>
    <p:sldId id="278" r:id="rId30"/>
    <p:sldId id="281" r:id="rId31"/>
    <p:sldId id="282" r:id="rId32"/>
    <p:sldId id="283" r:id="rId33"/>
    <p:sldId id="284" r:id="rId34"/>
    <p:sldId id="285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8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2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3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5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0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4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6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82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9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42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08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93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25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56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390AC3-F324-43B1-9637-D287646805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8E8ED11-D5A9-4F35-B28B-3EB06DF94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0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newstoday.com/articles/gastrointestinal-bleeding" TargetMode="External"/><Relationship Id="rId2" Type="http://schemas.openxmlformats.org/officeDocument/2006/relationships/hyperlink" Target="https://journals.lww.com/md-journal/fulltext/2017/08110/clinical_characteristics_of_meckel_diverticulum_in.43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calnewstoday.com/articles/318286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cute_appendicitis" TargetMode="External"/><Relationship Id="rId3" Type="http://schemas.openxmlformats.org/officeDocument/2006/relationships/hyperlink" Target="https://en.wikipedia.org/wiki/Rectal_bleeding" TargetMode="External"/><Relationship Id="rId7" Type="http://schemas.openxmlformats.org/officeDocument/2006/relationships/hyperlink" Target="https://en.wikipedia.org/wiki/Intussusception_(medical_disorder)" TargetMode="External"/><Relationship Id="rId2" Type="http://schemas.openxmlformats.org/officeDocument/2006/relationships/hyperlink" Target="https://en.wikipedia.org/wiki/Asymptomati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Volvulus" TargetMode="External"/><Relationship Id="rId5" Type="http://schemas.openxmlformats.org/officeDocument/2006/relationships/hyperlink" Target="https://en.wikipedia.org/wiki/Intestinal_obstruction" TargetMode="External"/><Relationship Id="rId4" Type="http://schemas.openxmlformats.org/officeDocument/2006/relationships/hyperlink" Target="https://en.wikipedia.org/wiki/Melaena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00C67-DB0E-4DE7-9DEB-4D8DAB9E06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 THE NAME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8627A-CFF0-4D1D-A507-1E63D5092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KIMIA KIANI</a:t>
            </a:r>
          </a:p>
        </p:txBody>
      </p:sp>
    </p:spTree>
    <p:extLst>
      <p:ext uri="{BB962C8B-B14F-4D97-AF65-F5344CB8AC3E}">
        <p14:creationId xmlns:p14="http://schemas.microsoft.com/office/powerpoint/2010/main" val="1611346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61F9-9FE9-4B28-9EAE-6DDC57A8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BA26B-C49C-4965-B39C-F1312973D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of </a:t>
            </a:r>
            <a:r>
              <a:rPr lang="en-US" dirty="0" err="1"/>
              <a:t>history:mother</a:t>
            </a:r>
            <a:endParaRPr lang="en-US" dirty="0"/>
          </a:p>
          <a:p>
            <a:r>
              <a:rPr lang="en-US" dirty="0"/>
              <a:t>G2p2</a:t>
            </a:r>
          </a:p>
          <a:p>
            <a:r>
              <a:rPr lang="en-US" dirty="0"/>
              <a:t> no developmental and growth delay</a:t>
            </a:r>
          </a:p>
          <a:p>
            <a:r>
              <a:rPr lang="en-US" dirty="0"/>
              <a:t>Irani and low socioeconomic</a:t>
            </a:r>
          </a:p>
        </p:txBody>
      </p:sp>
    </p:spTree>
    <p:extLst>
      <p:ext uri="{BB962C8B-B14F-4D97-AF65-F5344CB8AC3E}">
        <p14:creationId xmlns:p14="http://schemas.microsoft.com/office/powerpoint/2010/main" val="2802946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C5EC-7CC1-4414-9DE6-CCEF69FE9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82D0B-21C5-479C-A535-C19EA73A4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patient is 3 y old boy with no significant familial and past medical history</a:t>
            </a:r>
          </a:p>
          <a:p>
            <a:r>
              <a:rPr lang="en-US" dirty="0"/>
              <a:t> presenting with abdominal pain and interactable vomiting for several days ago</a:t>
            </a:r>
          </a:p>
          <a:p>
            <a:r>
              <a:rPr lang="en-US" dirty="0"/>
              <a:t>Treatment for viral infection</a:t>
            </a:r>
          </a:p>
          <a:p>
            <a:r>
              <a:rPr lang="en-US" dirty="0"/>
              <a:t>Attempting to out patient clinic and prescribing with </a:t>
            </a:r>
            <a:r>
              <a:rPr lang="en-US" dirty="0" err="1"/>
              <a:t>acetaminophen,dicyclomine,osempprazol</a:t>
            </a:r>
            <a:r>
              <a:rPr lang="en-US" dirty="0"/>
              <a:t>, and </a:t>
            </a:r>
            <a:r>
              <a:rPr lang="en-US" dirty="0" err="1"/>
              <a:t>dimitrone</a:t>
            </a:r>
            <a:endParaRPr lang="en-US" dirty="0"/>
          </a:p>
          <a:p>
            <a:r>
              <a:rPr lang="en-US" dirty="0"/>
              <a:t>From the first time in morning of the admission day in ER he starts having nausea and vomiting with the previous </a:t>
            </a:r>
            <a:r>
              <a:rPr lang="en-US" dirty="0" err="1"/>
              <a:t>abd</a:t>
            </a:r>
            <a:r>
              <a:rPr lang="en-US" dirty="0"/>
              <a:t> pain and loss of appetite and due to poor feeding and low grade fever </a:t>
            </a:r>
            <a:r>
              <a:rPr lang="en-US" dirty="0" err="1"/>
              <a:t>attemps</a:t>
            </a:r>
            <a:r>
              <a:rPr lang="en-US" dirty="0"/>
              <a:t> to pediatric ER</a:t>
            </a:r>
          </a:p>
        </p:txBody>
      </p:sp>
    </p:spTree>
    <p:extLst>
      <p:ext uri="{BB962C8B-B14F-4D97-AF65-F5344CB8AC3E}">
        <p14:creationId xmlns:p14="http://schemas.microsoft.com/office/powerpoint/2010/main" val="240279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9EDE-6996-45EF-970C-FEB29D860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6D1D2-3FF1-4FBE-A11B-627E5CA60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time of the patients entrance</a:t>
            </a:r>
          </a:p>
          <a:p>
            <a:r>
              <a:rPr lang="en-US" dirty="0"/>
              <a:t>Low grade fever{38}</a:t>
            </a:r>
          </a:p>
          <a:p>
            <a:r>
              <a:rPr lang="en-US" dirty="0" err="1"/>
              <a:t>Nausia</a:t>
            </a:r>
            <a:r>
              <a:rPr lang="en-US" dirty="0"/>
              <a:t> +</a:t>
            </a:r>
            <a:r>
              <a:rPr lang="en-US" dirty="0" err="1"/>
              <a:t>vomiting+hypogastric</a:t>
            </a:r>
            <a:r>
              <a:rPr lang="en-US" dirty="0"/>
              <a:t> </a:t>
            </a:r>
            <a:r>
              <a:rPr lang="en-US" dirty="0" err="1"/>
              <a:t>abd</a:t>
            </a:r>
            <a:r>
              <a:rPr lang="en-US" dirty="0"/>
              <a:t> pain</a:t>
            </a:r>
          </a:p>
          <a:p>
            <a:r>
              <a:rPr lang="en-US" dirty="0"/>
              <a:t>Mass detection in right inguinal space although no testicles at right side sac +hypogastric pain and little tenderness</a:t>
            </a:r>
          </a:p>
          <a:p>
            <a:r>
              <a:rPr lang="en-US" dirty="0"/>
              <a:t>Inguinal ultrasonography{completely normal and no sign of incarceration}</a:t>
            </a:r>
          </a:p>
        </p:txBody>
      </p:sp>
    </p:spTree>
    <p:extLst>
      <p:ext uri="{BB962C8B-B14F-4D97-AF65-F5344CB8AC3E}">
        <p14:creationId xmlns:p14="http://schemas.microsoft.com/office/powerpoint/2010/main" val="287480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DEC8F-2773-4561-BAF6-DCD5761C6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DC212-3D98-4849-A443-4D6B37AC4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Rehydration and anti </a:t>
            </a:r>
            <a:r>
              <a:rPr lang="en-US" dirty="0" err="1"/>
              <a:t>pyretics</a:t>
            </a:r>
            <a:r>
              <a:rPr lang="en-US" dirty="0"/>
              <a:t> prescribed</a:t>
            </a:r>
          </a:p>
          <a:p>
            <a:r>
              <a:rPr lang="en-US" dirty="0"/>
              <a:t>After some times no fever no vomiting and hydrated with about 750 cc normal </a:t>
            </a:r>
            <a:r>
              <a:rPr lang="en-US" dirty="0" err="1"/>
              <a:t>salin</a:t>
            </a:r>
            <a:endParaRPr lang="en-US" dirty="0"/>
          </a:p>
          <a:p>
            <a:r>
              <a:rPr lang="en-US" dirty="0"/>
              <a:t>Abdominal pain felt cramp like pain in hypogastric and then shift to RLQ low </a:t>
            </a:r>
            <a:r>
              <a:rPr lang="en-US" dirty="0" err="1"/>
              <a:t>appetite,fever</a:t>
            </a:r>
            <a:endParaRPr lang="en-US" dirty="0"/>
          </a:p>
          <a:p>
            <a:r>
              <a:rPr lang="en-US" dirty="0"/>
              <a:t>physical examination:  vitals were normal , RLQ tenderness ,shifting pain rebound,</a:t>
            </a:r>
          </a:p>
          <a:p>
            <a:r>
              <a:rPr lang="en-US" dirty="0" err="1"/>
              <a:t>Orderd</a:t>
            </a:r>
            <a:r>
              <a:rPr lang="en-US" dirty="0"/>
              <a:t> surgical consult for appendicitis(PAS:8)</a:t>
            </a:r>
          </a:p>
        </p:txBody>
      </p:sp>
    </p:spTree>
    <p:extLst>
      <p:ext uri="{BB962C8B-B14F-4D97-AF65-F5344CB8AC3E}">
        <p14:creationId xmlns:p14="http://schemas.microsoft.com/office/powerpoint/2010/main" val="318723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4528B-B94D-4BBC-AA0B-FEDF31AF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Pediatric appendicitis score includes the following criteria. | Download Scientific Diagram">
            <a:extLst>
              <a:ext uri="{FF2B5EF4-FFF2-40B4-BE49-F238E27FC236}">
                <a16:creationId xmlns:a16="http://schemas.microsoft.com/office/drawing/2014/main" id="{2BF91C94-8159-4265-930D-8D11DD8C7F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716" y="685800"/>
            <a:ext cx="9532883" cy="589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88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946A-0B0C-46C7-A2C7-2562A666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0F7B6-E343-4FFE-8FCE-584A9153D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WBC:13700(  N:84%    L:11%   M:3%   E:2%   )</a:t>
            </a:r>
          </a:p>
          <a:p>
            <a:r>
              <a:rPr lang="en-US" dirty="0"/>
              <a:t>HB:12.5           HCT:35      PLT:396</a:t>
            </a:r>
          </a:p>
          <a:p>
            <a:r>
              <a:rPr lang="en-US" dirty="0"/>
              <a:t>UREA:31    CR:0.47     NA:145     K:4.1      CRP:1</a:t>
            </a:r>
          </a:p>
          <a:p>
            <a:r>
              <a:rPr lang="en-US" dirty="0" err="1"/>
              <a:t>Wbc</a:t>
            </a:r>
            <a:r>
              <a:rPr lang="en-US" dirty="0"/>
              <a:t> in urine(taken sterile with </a:t>
            </a:r>
            <a:r>
              <a:rPr lang="en-US" dirty="0" err="1"/>
              <a:t>nelatone</a:t>
            </a:r>
            <a:r>
              <a:rPr lang="en-US" dirty="0"/>
              <a:t>):many</a:t>
            </a:r>
          </a:p>
        </p:txBody>
      </p:sp>
    </p:spTree>
    <p:extLst>
      <p:ext uri="{BB962C8B-B14F-4D97-AF65-F5344CB8AC3E}">
        <p14:creationId xmlns:p14="http://schemas.microsoft.com/office/powerpoint/2010/main" val="222369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EB022-FAD0-4281-95BA-390DF78E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2236-FB1A-4D7D-9C4D-66DEA6773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Surgical consult</a:t>
            </a:r>
          </a:p>
          <a:p>
            <a:r>
              <a:rPr lang="en-US" dirty="0" err="1"/>
              <a:t>Sono:no</a:t>
            </a:r>
            <a:r>
              <a:rPr lang="en-US" dirty="0"/>
              <a:t> target lesion</a:t>
            </a:r>
          </a:p>
          <a:p>
            <a:r>
              <a:rPr lang="en-US" dirty="0"/>
              <a:t>Reactive </a:t>
            </a:r>
            <a:r>
              <a:rPr lang="en-US" dirty="0" err="1"/>
              <a:t>lynph</a:t>
            </a:r>
            <a:r>
              <a:rPr lang="en-US" dirty="0"/>
              <a:t> node in border of mesenteric area</a:t>
            </a:r>
          </a:p>
          <a:p>
            <a:r>
              <a:rPr lang="en-US" dirty="0"/>
              <a:t>The surgeon came to visit patient in ped ward and noted</a:t>
            </a:r>
          </a:p>
          <a:p>
            <a:r>
              <a:rPr lang="en-US" dirty="0"/>
              <a:t>Due to negative </a:t>
            </a:r>
            <a:r>
              <a:rPr lang="en-US" dirty="0" err="1"/>
              <a:t>sono</a:t>
            </a:r>
            <a:r>
              <a:rPr lang="en-US" dirty="0"/>
              <a:t> report and little tenderness </a:t>
            </a:r>
          </a:p>
          <a:p>
            <a:r>
              <a:rPr lang="en-US" dirty="0"/>
              <a:t>Ultrasonography of attendings  tomorrow morning</a:t>
            </a:r>
          </a:p>
        </p:txBody>
      </p:sp>
    </p:spTree>
    <p:extLst>
      <p:ext uri="{BB962C8B-B14F-4D97-AF65-F5344CB8AC3E}">
        <p14:creationId xmlns:p14="http://schemas.microsoft.com/office/powerpoint/2010/main" val="681850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A8E2C-BBD6-499D-9C4A-477E7FC4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56E51-3E22-486E-9717-E63CAD36E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312" y="998483"/>
            <a:ext cx="10018713" cy="4792717"/>
          </a:xfrm>
        </p:spPr>
        <p:txBody>
          <a:bodyPr/>
          <a:lstStyle/>
          <a:p>
            <a:r>
              <a:rPr lang="en-US" dirty="0" err="1"/>
              <a:t>Impresion</a:t>
            </a:r>
            <a:r>
              <a:rPr lang="en-US" dirty="0"/>
              <a:t> :acute appendicitis</a:t>
            </a:r>
          </a:p>
          <a:p>
            <a:r>
              <a:rPr lang="en-US" dirty="0" err="1"/>
              <a:t>Serum:d.s</a:t>
            </a:r>
            <a:r>
              <a:rPr lang="en-US" dirty="0"/>
              <a:t> maintenance +ab </a:t>
            </a:r>
            <a:r>
              <a:rPr lang="en-US" dirty="0" err="1"/>
              <a:t>therapy+npo+panto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57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F835-F88B-4EC3-B2BF-559574FF3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2C321-3816-49BC-A886-7BAA04155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patients was feverish around 5 am in the next day and </a:t>
            </a:r>
            <a:r>
              <a:rPr lang="en-US" dirty="0" err="1"/>
              <a:t>apotel</a:t>
            </a:r>
            <a:r>
              <a:rPr lang="en-US" dirty="0"/>
              <a:t> prescribed</a:t>
            </a:r>
          </a:p>
          <a:p>
            <a:r>
              <a:rPr lang="en-US" dirty="0"/>
              <a:t>The patient starts with vomiting and coffee ground discharge) at 7 and complained)and had no urine output </a:t>
            </a:r>
          </a:p>
          <a:p>
            <a:r>
              <a:rPr lang="en-US" dirty="0"/>
              <a:t>The </a:t>
            </a:r>
            <a:r>
              <a:rPr lang="en-US" dirty="0" err="1"/>
              <a:t>pediatritionist</a:t>
            </a:r>
            <a:r>
              <a:rPr lang="en-US" dirty="0"/>
              <a:t> </a:t>
            </a:r>
            <a:r>
              <a:rPr lang="en-US" dirty="0" err="1"/>
              <a:t>note:very</a:t>
            </a:r>
            <a:r>
              <a:rPr lang="en-US" dirty="0"/>
              <a:t> </a:t>
            </a:r>
            <a:r>
              <a:rPr lang="en-US" dirty="0" err="1"/>
              <a:t>dehydrated,sunken</a:t>
            </a:r>
            <a:r>
              <a:rPr lang="en-US" dirty="0"/>
              <a:t> </a:t>
            </a:r>
            <a:r>
              <a:rPr lang="en-US" dirty="0" err="1"/>
              <a:t>eye,dry</a:t>
            </a:r>
            <a:r>
              <a:rPr lang="en-US" dirty="0"/>
              <a:t> mucus, hands were warm and distal pulses was bilateral and firmly detected PR:110-120</a:t>
            </a:r>
          </a:p>
          <a:p>
            <a:r>
              <a:rPr lang="en-US" dirty="0" err="1"/>
              <a:t>Drowziness</a:t>
            </a:r>
            <a:r>
              <a:rPr lang="en-US" dirty="0"/>
              <a:t> distended </a:t>
            </a:r>
            <a:r>
              <a:rPr lang="en-US" dirty="0" err="1"/>
              <a:t>abdomemen</a:t>
            </a:r>
            <a:r>
              <a:rPr lang="en-US" dirty="0"/>
              <a:t> with generalized tenderness and </a:t>
            </a:r>
            <a:r>
              <a:rPr lang="en-US" dirty="0" err="1"/>
              <a:t>gaurded</a:t>
            </a:r>
            <a:endParaRPr lang="en-US" dirty="0"/>
          </a:p>
          <a:p>
            <a:r>
              <a:rPr lang="en-US" dirty="0"/>
              <a:t>She prescribed pantoprazole and P.C </a:t>
            </a:r>
            <a:r>
              <a:rPr lang="en-US" dirty="0" err="1"/>
              <a:t>reservation,picu</a:t>
            </a:r>
            <a:r>
              <a:rPr lang="en-US" dirty="0"/>
              <a:t> </a:t>
            </a:r>
            <a:r>
              <a:rPr lang="en-US" dirty="0" err="1"/>
              <a:t>care,emeregent</a:t>
            </a:r>
            <a:r>
              <a:rPr lang="en-US" dirty="0"/>
              <a:t> surgical visit and labs And broad spectrum antibiotics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42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ADBC-1BB7-4F0B-9A2B-948834C1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757E6-DEAC-48A4-B54C-5E294FEC8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surgeon</a:t>
            </a:r>
          </a:p>
          <a:p>
            <a:r>
              <a:rPr lang="en-US" dirty="0"/>
              <a:t>Fully inserted no urine outcome and increased inflammation of inguinal area</a:t>
            </a:r>
          </a:p>
          <a:p>
            <a:r>
              <a:rPr lang="en-US" dirty="0"/>
              <a:t>No </a:t>
            </a:r>
            <a:r>
              <a:rPr lang="en-US" dirty="0" err="1"/>
              <a:t>gaurding</a:t>
            </a:r>
            <a:r>
              <a:rPr lang="en-US" dirty="0"/>
              <a:t> but generalized tenderness</a:t>
            </a:r>
          </a:p>
          <a:p>
            <a:r>
              <a:rPr lang="en-US" dirty="0"/>
              <a:t>Attending </a:t>
            </a:r>
            <a:r>
              <a:rPr lang="en-US" dirty="0" err="1"/>
              <a:t>sono:over</a:t>
            </a:r>
            <a:r>
              <a:rPr lang="en-US" dirty="0"/>
              <a:t> size dilatation and fullness of bladder and sign of bilateral severe  </a:t>
            </a:r>
            <a:r>
              <a:rPr lang="en-US" dirty="0" err="1"/>
              <a:t>hydronefrosis,there</a:t>
            </a:r>
            <a:r>
              <a:rPr lang="en-US" dirty="0"/>
              <a:t> is no head of </a:t>
            </a:r>
            <a:r>
              <a:rPr lang="en-US" dirty="0" err="1"/>
              <a:t>folley</a:t>
            </a:r>
            <a:r>
              <a:rPr lang="en-US" dirty="0"/>
              <a:t> detected</a:t>
            </a:r>
          </a:p>
          <a:p>
            <a:r>
              <a:rPr lang="en-US" dirty="0" err="1"/>
              <a:t>Suggested:patient</a:t>
            </a:r>
            <a:r>
              <a:rPr lang="en-US" dirty="0"/>
              <a:t> is in uremic phase and </a:t>
            </a:r>
            <a:r>
              <a:rPr lang="en-US" dirty="0" err="1"/>
              <a:t>bowles</a:t>
            </a:r>
            <a:r>
              <a:rPr lang="en-US" dirty="0"/>
              <a:t> low movement and obstruction is due to hydronephrosis and bladder pressure</a:t>
            </a:r>
          </a:p>
          <a:p>
            <a:r>
              <a:rPr lang="en-US" dirty="0" err="1"/>
              <a:t>Folley</a:t>
            </a:r>
            <a:r>
              <a:rPr lang="en-US" dirty="0"/>
              <a:t> was taken off but significant light hematuria detected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38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BAF02-2EA1-4F3D-A02D-CCCA7114C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5D823-C5B4-4F96-B4DF-EFBD0D821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UROLOGIST:</a:t>
            </a:r>
          </a:p>
          <a:p>
            <a:r>
              <a:rPr lang="en-US" dirty="0"/>
              <a:t>warming</a:t>
            </a:r>
          </a:p>
          <a:p>
            <a:r>
              <a:rPr lang="en-US" dirty="0"/>
              <a:t>No catheter insertion</a:t>
            </a:r>
          </a:p>
          <a:p>
            <a:r>
              <a:rPr lang="en-US" dirty="0"/>
              <a:t>Suprapubic </a:t>
            </a:r>
            <a:r>
              <a:rPr lang="en-US" dirty="0" err="1"/>
              <a:t>cathetrization</a:t>
            </a:r>
            <a:r>
              <a:rPr lang="en-US" dirty="0"/>
              <a:t> as soon as possible</a:t>
            </a:r>
          </a:p>
          <a:p>
            <a:r>
              <a:rPr lang="en-US" dirty="0"/>
              <a:t>Late cystoscopy</a:t>
            </a:r>
          </a:p>
          <a:p>
            <a:r>
              <a:rPr lang="en-US" dirty="0"/>
              <a:t>After </a:t>
            </a:r>
            <a:r>
              <a:rPr lang="en-US" dirty="0" err="1"/>
              <a:t>empting</a:t>
            </a:r>
            <a:r>
              <a:rPr lang="en-US" dirty="0"/>
              <a:t> the bladder the patient belly was soft no sign of acute abdomen and the patient was re admitted to </a:t>
            </a:r>
            <a:r>
              <a:rPr lang="en-US" dirty="0" err="1"/>
              <a:t>picu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52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EE7C4-7C90-4F15-83DF-79861DA3D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62295-F785-4076-93B0-1EFFBDAF7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Several hours later:</a:t>
            </a:r>
          </a:p>
          <a:p>
            <a:r>
              <a:rPr lang="en-US" dirty="0"/>
              <a:t>Nausea vomiting and abdominal pain started again in physical exam the abdomen was tender and guard</a:t>
            </a:r>
          </a:p>
          <a:p>
            <a:r>
              <a:rPr lang="en-US" dirty="0"/>
              <a:t>TR rectum was empty </a:t>
            </a:r>
          </a:p>
          <a:p>
            <a:r>
              <a:rPr lang="en-US" dirty="0"/>
              <a:t> AXR =some air fluid level but no air under diaphragm</a:t>
            </a:r>
          </a:p>
          <a:p>
            <a:r>
              <a:rPr lang="en-US" dirty="0"/>
              <a:t>NGT FIXED and </a:t>
            </a:r>
            <a:r>
              <a:rPr lang="en-US" dirty="0" err="1"/>
              <a:t>bilous</a:t>
            </a:r>
            <a:r>
              <a:rPr lang="en-US" dirty="0"/>
              <a:t> excretion detected we wanted surgical consult but the patients father discharged and take him to </a:t>
            </a:r>
            <a:r>
              <a:rPr lang="en-US" dirty="0" err="1"/>
              <a:t>yazd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98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2559-CD19-40E5-AA87-BD19ED6D3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48078A-9D7C-4322-B0AB-2B9019ACE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47" y="252248"/>
            <a:ext cx="7325711" cy="6695090"/>
          </a:xfrm>
        </p:spPr>
      </p:pic>
    </p:spTree>
    <p:extLst>
      <p:ext uri="{BB962C8B-B14F-4D97-AF65-F5344CB8AC3E}">
        <p14:creationId xmlns:p14="http://schemas.microsoft.com/office/powerpoint/2010/main" val="3415823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B104-17EC-4C67-B90A-7D6D17165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47990-F475-470B-B44F-D2E402842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Pediatrics surgery in </a:t>
            </a:r>
            <a:r>
              <a:rPr lang="en-US" dirty="0" err="1"/>
              <a:t>yazd</a:t>
            </a:r>
            <a:r>
              <a:rPr lang="en-US" dirty="0"/>
              <a:t> informed the patient was </a:t>
            </a:r>
            <a:r>
              <a:rPr lang="en-US" dirty="0" err="1"/>
              <a:t>emeregently</a:t>
            </a:r>
            <a:r>
              <a:rPr lang="en-US" dirty="0"/>
              <a:t> moved to OR and laparotomy was don near perforated bowel in site of me </a:t>
            </a:r>
            <a:r>
              <a:rPr lang="en-US" dirty="0" err="1"/>
              <a:t>meckel</a:t>
            </a:r>
            <a:endParaRPr lang="en-US" dirty="0"/>
          </a:p>
          <a:p>
            <a:r>
              <a:rPr lang="en-US" dirty="0"/>
              <a:t>and </a:t>
            </a:r>
            <a:r>
              <a:rPr lang="en-US" dirty="0" err="1"/>
              <a:t>meckle</a:t>
            </a:r>
            <a:r>
              <a:rPr lang="en-US" dirty="0"/>
              <a:t> diverticulum was removed from the patient</a:t>
            </a:r>
          </a:p>
          <a:p>
            <a:r>
              <a:rPr lang="en-US" dirty="0"/>
              <a:t>Suprapubic was there</a:t>
            </a:r>
          </a:p>
          <a:p>
            <a:r>
              <a:rPr lang="en-US" dirty="0"/>
              <a:t>The patient discharged 3 days after surgery and was completely ok</a:t>
            </a:r>
          </a:p>
        </p:txBody>
      </p:sp>
    </p:spTree>
    <p:extLst>
      <p:ext uri="{BB962C8B-B14F-4D97-AF65-F5344CB8AC3E}">
        <p14:creationId xmlns:p14="http://schemas.microsoft.com/office/powerpoint/2010/main" val="14672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D0B9A-3D32-4068-8FBE-958EA143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MECKEL DIVERTICULUM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5A873-F0A8-4F91-8E0B-BCF9571C2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none" strike="noStrike" dirty="0">
                <a:effectLst/>
                <a:latin typeface="Google Sans"/>
              </a:rPr>
              <a:t>a true congenital pouch (bulge) in the lower small intestine caused by the incomplete closure of the vitelline (omphalomesenteric) duct during fetal development.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4DFB37-EC3F-43C1-AEFA-4F8025136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793" y="2995448"/>
            <a:ext cx="9785131" cy="386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49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657C-215A-4A4B-A281-9539B77B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862C95-296C-43CF-8C86-54138BAF7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" y="-356548"/>
            <a:ext cx="11351173" cy="7366815"/>
          </a:xfrm>
        </p:spPr>
      </p:pic>
    </p:spTree>
    <p:extLst>
      <p:ext uri="{BB962C8B-B14F-4D97-AF65-F5344CB8AC3E}">
        <p14:creationId xmlns:p14="http://schemas.microsoft.com/office/powerpoint/2010/main" val="842679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E930B-69CC-400C-89BF-CD0D7C9A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179CD-A161-467E-82B6-CAEA0C510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While a human fetus is developing, the vitelline duct connects the intestines to the umbilical cord. When this duct does not properly close, the small intestine walls create a pouch or a condition called Meckel’s diverticulum.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485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558B-ECCA-4371-BD10-7A6EC641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87EE4-B8D0-4F11-A1E8-EB63E3855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The symptoms of Meckel’s diverticulum </a:t>
            </a:r>
            <a:r>
              <a:rPr lang="en-US" b="0" i="0" u="sng" dirty="0">
                <a:solidFill>
                  <a:srgbClr val="3D5191"/>
                </a:solidFill>
                <a:effectLst/>
                <a:latin typeface="Proxima Nova"/>
                <a:hlinkClick r:id="rId2"/>
              </a:rPr>
              <a:t>vary</a:t>
            </a:r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, but </a:t>
            </a:r>
            <a:r>
              <a:rPr lang="en-US" b="0" i="0" u="sng" dirty="0">
                <a:solidFill>
                  <a:srgbClr val="3D5191"/>
                </a:solidFill>
                <a:effectLst/>
                <a:latin typeface="Proxima Nova"/>
                <a:hlinkClick r:id="rId3"/>
              </a:rPr>
              <a:t>gastrointestinal (GI) bleeding</a:t>
            </a:r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 is one of the most symptoms.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nausea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sng" dirty="0">
                <a:solidFill>
                  <a:srgbClr val="3D5191"/>
                </a:solidFill>
                <a:effectLst/>
                <a:latin typeface="Proxima Nova"/>
                <a:hlinkClick r:id="rId4"/>
              </a:rPr>
              <a:t>abdominal pain</a:t>
            </a:r>
            <a:endParaRPr lang="en-US" b="0" i="0" dirty="0">
              <a:solidFill>
                <a:srgbClr val="231F20"/>
              </a:solidFill>
              <a:effectLst/>
              <a:latin typeface="Proxima 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vomiting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24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5B0D3-71A0-498E-8443-0155CE80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4B765-2136-4ACA-A1A0-50B592F33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majority of people with a Meckel's diverticulum are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Asymptomatic"/>
              </a:rPr>
              <a:t>asymptomatic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The most common presenting symptom is painless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Rectal bleeding"/>
              </a:rPr>
              <a:t>rectal bleeding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such as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Melaena"/>
              </a:rPr>
              <a:t>melaena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-like black offensive stools, followed by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Intestinal obstruction"/>
              </a:rPr>
              <a:t>intestinal obstruction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Volvulus"/>
              </a:rPr>
              <a:t>volvulus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7" tooltip="Intussusception (medical disorder)"/>
              </a:rPr>
              <a:t>intussusception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Occasionally, Meckel's diverticulitis may present with all the features of 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8" tooltip="Acute appendicitis"/>
              </a:rPr>
              <a:t>acute appendicitis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976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06766-05E6-4FB8-9ECA-AC69327B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39A64-716A-4F5B-88F9-DB7678ABE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The diagnosis of bleeding Meckel’s diverticulum can be challenging.</a:t>
            </a:r>
          </a:p>
          <a:p>
            <a:pPr algn="l"/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A technetium-99m pertechnetate scan (Meckel’s scan) is the standard noninvasive diagnostic method for children with lower gastrointestinal bleeding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308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E279F-7F3E-4D03-9C57-E5AFDE2E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2A314-F78F-4424-9463-1E7C0A46C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Children with Meckel’s diverticulum need surgery to correct their condition if symptoms are present. In many cases, this involves surgical correction.</a:t>
            </a:r>
          </a:p>
          <a:p>
            <a:pPr algn="l"/>
            <a:r>
              <a:rPr lang="en-US" b="0" i="0" dirty="0">
                <a:solidFill>
                  <a:srgbClr val="231F20"/>
                </a:solidFill>
                <a:effectLst/>
                <a:latin typeface="Proxima Nova"/>
              </a:rPr>
              <a:t>Surgical treatment also involves the removal of the diverticula. Most children who undergo this surgery recover fully and do not experience serious complications.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278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76255-9588-454B-AEDF-691910AF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147E4-2EE2-4185-A0B7-F53FDC881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none" strike="noStrike" dirty="0">
                <a:effectLst/>
                <a:latin typeface="Google Sans"/>
              </a:rPr>
              <a:t>Meckel's diverticulum </a:t>
            </a:r>
            <a:r>
              <a:rPr lang="en-US" dirty="0"/>
              <a:t>can occasionally cause </a:t>
            </a:r>
            <a:r>
              <a:rPr lang="en-US" b="0" u="none" strike="noStrike" dirty="0">
                <a:effectLst/>
                <a:latin typeface="Google Sans"/>
              </a:rPr>
              <a:t>urinary retention</a:t>
            </a:r>
            <a:r>
              <a:rPr lang="en-US" dirty="0"/>
              <a:t>, though this is a very rare presentation. When it happens, urinary symptoms usually stem from local inflammation, perforation, or structural involvement near the lower </a:t>
            </a:r>
            <a:r>
              <a:rPr lang="en-US" dirty="0" err="1"/>
              <a:t>urinar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72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CD35-46E9-41A2-9104-A5F8159E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4895193"/>
          </a:xfrm>
        </p:spPr>
        <p:txBody>
          <a:bodyPr/>
          <a:lstStyle/>
          <a:p>
            <a:r>
              <a:rPr lang="en-US" dirty="0"/>
              <a:t>ABDOMINAL PAIN APPROACH IN CHILDREN</a:t>
            </a:r>
          </a:p>
        </p:txBody>
      </p:sp>
    </p:spTree>
    <p:extLst>
      <p:ext uri="{BB962C8B-B14F-4D97-AF65-F5344CB8AC3E}">
        <p14:creationId xmlns:p14="http://schemas.microsoft.com/office/powerpoint/2010/main" val="812169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A0BA1-0CB9-4CBB-986A-DE371296C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2BEE13-DB59-49A3-86A8-DBB25F638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66" y="441434"/>
            <a:ext cx="10384219" cy="6085490"/>
          </a:xfrm>
        </p:spPr>
      </p:pic>
    </p:spTree>
    <p:extLst>
      <p:ext uri="{BB962C8B-B14F-4D97-AF65-F5344CB8AC3E}">
        <p14:creationId xmlns:p14="http://schemas.microsoft.com/office/powerpoint/2010/main" val="181050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85223-E3F6-47D4-9D9F-E94AC189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B116CA-D32F-476B-92E9-1E634127D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04" y="599091"/>
            <a:ext cx="10260452" cy="6138040"/>
          </a:xfrm>
        </p:spPr>
      </p:pic>
    </p:spTree>
    <p:extLst>
      <p:ext uri="{BB962C8B-B14F-4D97-AF65-F5344CB8AC3E}">
        <p14:creationId xmlns:p14="http://schemas.microsoft.com/office/powerpoint/2010/main" val="1685372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6A0A5-D3B7-413C-91F6-08222EA3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5473262"/>
          </a:xfrm>
        </p:spPr>
        <p:txBody>
          <a:bodyPr/>
          <a:lstStyle/>
          <a:p>
            <a:r>
              <a:rPr lang="en-US" dirty="0"/>
              <a:t>PEDIATRICS URINARY CATHETERISATION</a:t>
            </a:r>
          </a:p>
        </p:txBody>
      </p:sp>
    </p:spTree>
    <p:extLst>
      <p:ext uri="{BB962C8B-B14F-4D97-AF65-F5344CB8AC3E}">
        <p14:creationId xmlns:p14="http://schemas.microsoft.com/office/powerpoint/2010/main" val="3425910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B98CC-6AAB-452D-A9CF-0DAB8A169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C7C588-BDA7-4B4D-98E5-154D334051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7366" y="199697"/>
            <a:ext cx="10216055" cy="637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503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EAA33-EEB4-4219-AD94-27A296517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FC3CFD-9148-458E-9DA1-A1A0D78A6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517" y="914399"/>
            <a:ext cx="9133490" cy="5528441"/>
          </a:xfrm>
        </p:spPr>
      </p:pic>
    </p:spTree>
    <p:extLst>
      <p:ext uri="{BB962C8B-B14F-4D97-AF65-F5344CB8AC3E}">
        <p14:creationId xmlns:p14="http://schemas.microsoft.com/office/powerpoint/2010/main" val="842553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89090-0767-4479-B961-94D6CE453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D5D079-2BCA-4065-8160-5F5DC24A4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385" y="588579"/>
            <a:ext cx="10258097" cy="6127531"/>
          </a:xfrm>
        </p:spPr>
      </p:pic>
    </p:spTree>
    <p:extLst>
      <p:ext uri="{BB962C8B-B14F-4D97-AF65-F5344CB8AC3E}">
        <p14:creationId xmlns:p14="http://schemas.microsoft.com/office/powerpoint/2010/main" val="395473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684AAB-3FED-43C3-9C98-4D5EB8BB9BFF}"/>
              </a:ext>
            </a:extLst>
          </p:cNvPr>
          <p:cNvSpPr txBox="1"/>
          <p:nvPr/>
        </p:nvSpPr>
        <p:spPr>
          <a:xfrm>
            <a:off x="2028497" y="1261241"/>
            <a:ext cx="7115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07BFF"/>
                </a:solidFill>
                <a:effectLst/>
                <a:latin typeface="Inter"/>
              </a:rPr>
              <a:t>Step 1: Patient Preparation</a:t>
            </a:r>
          </a:p>
          <a:p>
            <a:pPr algn="l"/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Explain procedure to patient and family using age-appropriate language. Position patient appropriately. Ensure privacy and comfort</a:t>
            </a:r>
          </a:p>
        </p:txBody>
      </p:sp>
    </p:spTree>
    <p:extLst>
      <p:ext uri="{BB962C8B-B14F-4D97-AF65-F5344CB8AC3E}">
        <p14:creationId xmlns:p14="http://schemas.microsoft.com/office/powerpoint/2010/main" val="3964775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239203-989E-4D7D-8097-378AAE86279A}"/>
              </a:ext>
            </a:extLst>
          </p:cNvPr>
          <p:cNvSpPr txBox="1"/>
          <p:nvPr/>
        </p:nvSpPr>
        <p:spPr>
          <a:xfrm>
            <a:off x="1755228" y="1355835"/>
            <a:ext cx="73887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07BFF"/>
                </a:solidFill>
                <a:effectLst/>
                <a:latin typeface="Inter"/>
              </a:rPr>
              <a:t>Step 2: Catheter Selection</a:t>
            </a:r>
          </a:p>
          <a:p>
            <a:pPr algn="l"/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Select appropriate catheter size based on patient age and gender. Prepare catheter with lubricant. Check balloon integrity.</a:t>
            </a:r>
          </a:p>
        </p:txBody>
      </p:sp>
    </p:spTree>
    <p:extLst>
      <p:ext uri="{BB962C8B-B14F-4D97-AF65-F5344CB8AC3E}">
        <p14:creationId xmlns:p14="http://schemas.microsoft.com/office/powerpoint/2010/main" val="3258848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E11C3A-BD28-43E0-9227-C2DC050C3132}"/>
              </a:ext>
            </a:extLst>
          </p:cNvPr>
          <p:cNvSpPr txBox="1"/>
          <p:nvPr/>
        </p:nvSpPr>
        <p:spPr>
          <a:xfrm>
            <a:off x="1902372" y="830317"/>
            <a:ext cx="72416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07BFF"/>
                </a:solidFill>
                <a:effectLst/>
                <a:latin typeface="Inter"/>
              </a:rPr>
              <a:t>Step 3: Genital Cleaning</a:t>
            </a:r>
          </a:p>
          <a:p>
            <a:pPr algn="l"/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Clean genital area with antiseptic solution. Use sterile technique. Maintain sterility throughout procedure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3B5220-8A0A-4BB4-853E-EB250B8DE1A5}"/>
              </a:ext>
            </a:extLst>
          </p:cNvPr>
          <p:cNvSpPr txBox="1"/>
          <p:nvPr/>
        </p:nvSpPr>
        <p:spPr>
          <a:xfrm>
            <a:off x="3048000" y="296996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07BFF"/>
                </a:solidFill>
                <a:effectLst/>
                <a:latin typeface="Inter"/>
              </a:rPr>
              <a:t>Step 4: Catheter Insertion</a:t>
            </a:r>
          </a:p>
          <a:p>
            <a:pPr algn="l"/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Insert catheter gently into urethra. Advance until urine flows. Inflate balloon if using Foley catheter</a:t>
            </a:r>
          </a:p>
        </p:txBody>
      </p:sp>
    </p:spTree>
    <p:extLst>
      <p:ext uri="{BB962C8B-B14F-4D97-AF65-F5344CB8AC3E}">
        <p14:creationId xmlns:p14="http://schemas.microsoft.com/office/powerpoint/2010/main" val="2928757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25E1C6-42C2-44A4-A139-4D7C8E291DF3}"/>
              </a:ext>
            </a:extLst>
          </p:cNvPr>
          <p:cNvSpPr txBox="1"/>
          <p:nvPr/>
        </p:nvSpPr>
        <p:spPr>
          <a:xfrm>
            <a:off x="1566041" y="1124607"/>
            <a:ext cx="75779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07BFF"/>
                </a:solidFill>
                <a:effectLst/>
                <a:latin typeface="Inter"/>
              </a:rPr>
              <a:t>Step 5: Placement Confirmation</a:t>
            </a:r>
          </a:p>
          <a:p>
            <a:pPr algn="l"/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Confirm proper placement with urine flow, balloon inflation, and patient comfort. Secure catheter appropriately.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C33DBD-ACB3-40D1-A522-B88642D7ADDE}"/>
              </a:ext>
            </a:extLst>
          </p:cNvPr>
          <p:cNvSpPr txBox="1"/>
          <p:nvPr/>
        </p:nvSpPr>
        <p:spPr>
          <a:xfrm>
            <a:off x="3048000" y="296996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07BFF"/>
                </a:solidFill>
                <a:effectLst/>
                <a:latin typeface="Inter"/>
              </a:rPr>
              <a:t>Step 6: Post-Insertion Care</a:t>
            </a:r>
          </a:p>
          <a:p>
            <a:pPr algn="l"/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Connect to collection bag. Secure catheter. Document procedure details. Monitor for complications</a:t>
            </a:r>
          </a:p>
        </p:txBody>
      </p:sp>
    </p:spTree>
    <p:extLst>
      <p:ext uri="{BB962C8B-B14F-4D97-AF65-F5344CB8AC3E}">
        <p14:creationId xmlns:p14="http://schemas.microsoft.com/office/powerpoint/2010/main" val="1529555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1261</TotalTime>
  <Words>1031</Words>
  <Application>Microsoft Office PowerPoint</Application>
  <PresentationFormat>Widescreen</PresentationFormat>
  <Paragraphs>86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Corbel</vt:lpstr>
      <vt:lpstr>Google Sans</vt:lpstr>
      <vt:lpstr>Inter</vt:lpstr>
      <vt:lpstr>Proxima Nova</vt:lpstr>
      <vt:lpstr>Parallax</vt:lpstr>
      <vt:lpstr>IN THE NAME OF GOD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MECKEL DIVERTICULUM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ABDOMINAL PAIN APPROACH IN CHILDREN</vt:lpstr>
      <vt:lpstr>PowerPoint Presentation</vt:lpstr>
      <vt:lpstr>PowerPoint Presentation</vt:lpstr>
      <vt:lpstr>PEDIATRICS URINARY CATHETERISATION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NAME OF GOD</dc:title>
  <dc:creator>sarvestan</dc:creator>
  <cp:lastModifiedBy>sarvestan</cp:lastModifiedBy>
  <cp:revision>38</cp:revision>
  <dcterms:created xsi:type="dcterms:W3CDTF">2026-10-18T16:24:23Z</dcterms:created>
  <dcterms:modified xsi:type="dcterms:W3CDTF">2026-10-21T07:54:13Z</dcterms:modified>
</cp:coreProperties>
</file>